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88" r:id="rId4"/>
    <p:sldId id="275" r:id="rId5"/>
    <p:sldId id="260" r:id="rId6"/>
    <p:sldId id="276" r:id="rId7"/>
    <p:sldId id="278" r:id="rId8"/>
    <p:sldId id="277" r:id="rId9"/>
    <p:sldId id="290" r:id="rId10"/>
    <p:sldId id="282" r:id="rId11"/>
    <p:sldId id="281" r:id="rId12"/>
    <p:sldId id="279" r:id="rId13"/>
    <p:sldId id="280" r:id="rId14"/>
    <p:sldId id="283" r:id="rId15"/>
    <p:sldId id="284" r:id="rId16"/>
    <p:sldId id="28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24" autoAdjust="0"/>
  </p:normalViewPr>
  <p:slideViewPr>
    <p:cSldViewPr snapToGrid="0">
      <p:cViewPr varScale="1">
        <p:scale>
          <a:sx n="76" d="100"/>
          <a:sy n="76" d="100"/>
        </p:scale>
        <p:origin x="102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/>
        </a:p>
      </dgm:t>
    </dgm:pt>
    <dgm:pt modelId="{012EDDC6-207F-4EE3-9DEB-146599520561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生活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zh-TW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zh-TW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3116FF9-AEB9-43F5-882D-9ECB1FD5DE18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生態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zh-TW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zh-TW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9A57508-490B-4E9D-89B3-8744605A544F}">
      <dgm:prSet phldrT="[文字]"/>
      <dgm:spPr/>
      <dgm:t>
        <a:bodyPr/>
        <a:lstStyle/>
        <a:p>
          <a:r>
            <a: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生產</a:t>
          </a:r>
          <a:endParaRPr lang="zh-TW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ADDD774-B0F6-450A-A291-B89C7791E91F}" type="parTrans" cxnId="{A09F8C79-4A34-46E7-8619-424DF9DFDB85}">
      <dgm:prSet/>
      <dgm:spPr/>
      <dgm:t>
        <a:bodyPr/>
        <a:lstStyle/>
        <a:p>
          <a:endParaRPr lang="zh-TW" altLang="en-US"/>
        </a:p>
      </dgm:t>
    </dgm:pt>
    <dgm:pt modelId="{047A2915-C503-4163-A856-F39FDDB48BE1}" type="sibTrans" cxnId="{A09F8C79-4A34-46E7-8619-424DF9DFDB85}">
      <dgm:prSet/>
      <dgm:spPr/>
      <dgm:t>
        <a:bodyPr/>
        <a:lstStyle/>
        <a:p>
          <a:endParaRPr lang="zh-TW" altLang="en-US"/>
        </a:p>
      </dgm:t>
    </dgm:pt>
    <dgm:pt modelId="{F523EA61-719D-495A-8849-43BD5E6E41A4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6E24F2-6475-468E-A72D-E14491C79FDE}" type="pres">
      <dgm:prSet presAssocID="{012EDDC6-207F-4EE3-9DEB-1465995205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B70DA-B62A-4655-A226-3C2DD032B1D6}" type="pres">
      <dgm:prSet presAssocID="{012EDDC6-207F-4EE3-9DEB-146599520561}" presName="spNode" presStyleCnt="0"/>
      <dgm:spPr/>
      <dgm:t>
        <a:bodyPr/>
        <a:lstStyle/>
        <a:p>
          <a:endParaRPr lang="zh-TW" altLang="en-US"/>
        </a:p>
      </dgm:t>
    </dgm:pt>
    <dgm:pt modelId="{D375EAB5-24D9-4775-8643-A6BA8B69AAEB}" type="pres">
      <dgm:prSet presAssocID="{7985EE53-BD3D-4DB3-B5BD-6B9FFA75B9E6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C371F0D3-07D9-41DC-BBDD-9E8B8115349B}" type="pres">
      <dgm:prSet presAssocID="{59A57508-490B-4E9D-89B3-8744605A54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1B6841-23EA-4EE5-AE02-2F2C41BCC8D8}" type="pres">
      <dgm:prSet presAssocID="{59A57508-490B-4E9D-89B3-8744605A544F}" presName="spNode" presStyleCnt="0"/>
      <dgm:spPr/>
      <dgm:t>
        <a:bodyPr/>
        <a:lstStyle/>
        <a:p>
          <a:endParaRPr lang="zh-TW" altLang="en-US"/>
        </a:p>
      </dgm:t>
    </dgm:pt>
    <dgm:pt modelId="{97C93E7B-33E1-43ED-92C2-8E0299AC1FBB}" type="pres">
      <dgm:prSet presAssocID="{047A2915-C503-4163-A856-F39FDDB48BE1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3F81A479-E845-4D37-A420-E065A7ED4FB2}" type="pres">
      <dgm:prSet presAssocID="{23116FF9-AEB9-43F5-882D-9ECB1FD5DE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C5E055-B03E-4567-AD0D-9BD2B59E3A43}" type="pres">
      <dgm:prSet presAssocID="{23116FF9-AEB9-43F5-882D-9ECB1FD5DE18}" presName="spNode" presStyleCnt="0"/>
      <dgm:spPr/>
      <dgm:t>
        <a:bodyPr/>
        <a:lstStyle/>
        <a:p>
          <a:endParaRPr lang="zh-TW" altLang="en-US"/>
        </a:p>
      </dgm:t>
    </dgm:pt>
    <dgm:pt modelId="{FD37A3C4-05EC-4320-BEDE-203E0E683490}" type="pres">
      <dgm:prSet presAssocID="{BEE765C7-6165-4808-9B3B-A6627557B77F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97323DE5-E2BF-422D-8188-D2445F20223B}" srcId="{13633CBA-2502-434A-928C-6EC6967F259D}" destId="{23116FF9-AEB9-43F5-882D-9ECB1FD5DE18}" srcOrd="2" destOrd="0" parTransId="{86229775-B50F-4220-B88B-07C4BA05CEAC}" sibTransId="{BEE765C7-6165-4808-9B3B-A6627557B77F}"/>
    <dgm:cxn modelId="{FEDED54B-F974-42CE-8CA5-2CEB2FA7B1D4}" type="presOf" srcId="{23116FF9-AEB9-43F5-882D-9ECB1FD5DE18}" destId="{3F81A479-E845-4D37-A420-E065A7ED4FB2}" srcOrd="0" destOrd="0" presId="urn:microsoft.com/office/officeart/2005/8/layout/cycle6"/>
    <dgm:cxn modelId="{A37CAFB5-1A3C-4E6F-B72D-912053F21FE9}" type="presOf" srcId="{13633CBA-2502-434A-928C-6EC6967F259D}" destId="{F523EA61-719D-495A-8849-43BD5E6E41A4}" srcOrd="0" destOrd="0" presId="urn:microsoft.com/office/officeart/2005/8/layout/cycle6"/>
    <dgm:cxn modelId="{A09F8C79-4A34-46E7-8619-424DF9DFDB85}" srcId="{13633CBA-2502-434A-928C-6EC6967F259D}" destId="{59A57508-490B-4E9D-89B3-8744605A544F}" srcOrd="1" destOrd="0" parTransId="{EADDD774-B0F6-450A-A291-B89C7791E91F}" sibTransId="{047A2915-C503-4163-A856-F39FDDB48BE1}"/>
    <dgm:cxn modelId="{6262CF2E-58AB-412B-8589-0CA8703699A4}" type="presOf" srcId="{BEE765C7-6165-4808-9B3B-A6627557B77F}" destId="{FD37A3C4-05EC-4320-BEDE-203E0E683490}" srcOrd="0" destOrd="0" presId="urn:microsoft.com/office/officeart/2005/8/layout/cycle6"/>
    <dgm:cxn modelId="{BD7B43DE-F197-40BF-BD49-CA0C34CC7DD7}" type="presOf" srcId="{012EDDC6-207F-4EE3-9DEB-146599520561}" destId="{616E24F2-6475-468E-A72D-E14491C79FDE}" srcOrd="0" destOrd="0" presId="urn:microsoft.com/office/officeart/2005/8/layout/cycle6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BC17A104-6DA2-4DFD-B98B-3A11BA0D7BA8}" type="presOf" srcId="{7985EE53-BD3D-4DB3-B5BD-6B9FFA75B9E6}" destId="{D375EAB5-24D9-4775-8643-A6BA8B69AAEB}" srcOrd="0" destOrd="0" presId="urn:microsoft.com/office/officeart/2005/8/layout/cycle6"/>
    <dgm:cxn modelId="{2944EE60-4D6B-46B7-BDF5-65167742223E}" type="presOf" srcId="{047A2915-C503-4163-A856-F39FDDB48BE1}" destId="{97C93E7B-33E1-43ED-92C2-8E0299AC1FBB}" srcOrd="0" destOrd="0" presId="urn:microsoft.com/office/officeart/2005/8/layout/cycle6"/>
    <dgm:cxn modelId="{CBB206E7-A63E-4CE2-AF0E-1DB02A74EFFD}" type="presOf" srcId="{59A57508-490B-4E9D-89B3-8744605A544F}" destId="{C371F0D3-07D9-41DC-BBDD-9E8B8115349B}" srcOrd="0" destOrd="0" presId="urn:microsoft.com/office/officeart/2005/8/layout/cycle6"/>
    <dgm:cxn modelId="{0EAF9966-293B-4B8D-8CB5-4FAD17CCA16C}" type="presParOf" srcId="{F523EA61-719D-495A-8849-43BD5E6E41A4}" destId="{616E24F2-6475-468E-A72D-E14491C79FDE}" srcOrd="0" destOrd="0" presId="urn:microsoft.com/office/officeart/2005/8/layout/cycle6"/>
    <dgm:cxn modelId="{AB3EE732-A90E-4A71-BA87-FB6749E285E5}" type="presParOf" srcId="{F523EA61-719D-495A-8849-43BD5E6E41A4}" destId="{0C2B70DA-B62A-4655-A226-3C2DD032B1D6}" srcOrd="1" destOrd="0" presId="urn:microsoft.com/office/officeart/2005/8/layout/cycle6"/>
    <dgm:cxn modelId="{480A4CE8-77BB-45CB-AFCB-11328F4BDF4E}" type="presParOf" srcId="{F523EA61-719D-495A-8849-43BD5E6E41A4}" destId="{D375EAB5-24D9-4775-8643-A6BA8B69AAEB}" srcOrd="2" destOrd="0" presId="urn:microsoft.com/office/officeart/2005/8/layout/cycle6"/>
    <dgm:cxn modelId="{5457FD74-A23E-460F-A1E4-F3DD07569543}" type="presParOf" srcId="{F523EA61-719D-495A-8849-43BD5E6E41A4}" destId="{C371F0D3-07D9-41DC-BBDD-9E8B8115349B}" srcOrd="3" destOrd="0" presId="urn:microsoft.com/office/officeart/2005/8/layout/cycle6"/>
    <dgm:cxn modelId="{8474CEB3-608D-417A-A68F-8EE8DBD70018}" type="presParOf" srcId="{F523EA61-719D-495A-8849-43BD5E6E41A4}" destId="{C41B6841-23EA-4EE5-AE02-2F2C41BCC8D8}" srcOrd="4" destOrd="0" presId="urn:microsoft.com/office/officeart/2005/8/layout/cycle6"/>
    <dgm:cxn modelId="{02811FCA-A8B6-4671-BAF7-2DA6F61FFC83}" type="presParOf" srcId="{F523EA61-719D-495A-8849-43BD5E6E41A4}" destId="{97C93E7B-33E1-43ED-92C2-8E0299AC1FBB}" srcOrd="5" destOrd="0" presId="urn:microsoft.com/office/officeart/2005/8/layout/cycle6"/>
    <dgm:cxn modelId="{F8793FA2-86DE-47A1-A2F2-9EA71A4686D9}" type="presParOf" srcId="{F523EA61-719D-495A-8849-43BD5E6E41A4}" destId="{3F81A479-E845-4D37-A420-E065A7ED4FB2}" srcOrd="6" destOrd="0" presId="urn:microsoft.com/office/officeart/2005/8/layout/cycle6"/>
    <dgm:cxn modelId="{9FA9A0E5-D720-4549-A2D4-6AEE46E2C8BC}" type="presParOf" srcId="{F523EA61-719D-495A-8849-43BD5E6E41A4}" destId="{F9C5E055-B03E-4567-AD0D-9BD2B59E3A43}" srcOrd="7" destOrd="0" presId="urn:microsoft.com/office/officeart/2005/8/layout/cycle6"/>
    <dgm:cxn modelId="{52D86C3A-B830-45D0-A22E-51F0B35D7F91}" type="presParOf" srcId="{F523EA61-719D-495A-8849-43BD5E6E41A4}" destId="{FD37A3C4-05EC-4320-BEDE-203E0E68349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E24F2-6475-468E-A72D-E14491C79FDE}">
      <dsp:nvSpPr>
        <dsp:cNvPr id="0" name=""/>
        <dsp:cNvSpPr/>
      </dsp:nvSpPr>
      <dsp:spPr>
        <a:xfrm>
          <a:off x="1384380" y="303541"/>
          <a:ext cx="1841338" cy="1196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生活</a:t>
          </a:r>
          <a:endParaRPr lang="zh-TW" sz="39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442806" y="361967"/>
        <a:ext cx="1724486" cy="1080018"/>
      </dsp:txXfrm>
    </dsp:sp>
    <dsp:sp modelId="{D375EAB5-24D9-4775-8643-A6BA8B69AAEB}">
      <dsp:nvSpPr>
        <dsp:cNvPr id="0" name=""/>
        <dsp:cNvSpPr/>
      </dsp:nvSpPr>
      <dsp:spPr>
        <a:xfrm>
          <a:off x="707682" y="901976"/>
          <a:ext cx="3194734" cy="3194734"/>
        </a:xfrm>
        <a:custGeom>
          <a:avLst/>
          <a:gdLst/>
          <a:ahLst/>
          <a:cxnLst/>
          <a:rect l="0" t="0" r="0" b="0"/>
          <a:pathLst>
            <a:path>
              <a:moveTo>
                <a:pt x="2531434" y="301566"/>
              </a:moveTo>
              <a:arcTo wR="1597367" hR="1597367" stAng="18347139" swAng="364954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F0D3-07D9-41DC-BBDD-9E8B8115349B}">
      <dsp:nvSpPr>
        <dsp:cNvPr id="0" name=""/>
        <dsp:cNvSpPr/>
      </dsp:nvSpPr>
      <dsp:spPr>
        <a:xfrm>
          <a:off x="2767741" y="2699592"/>
          <a:ext cx="1841338" cy="1196870"/>
        </a:xfrm>
        <a:prstGeom prst="roundRect">
          <a:avLst/>
        </a:prstGeom>
        <a:gradFill rotWithShape="0">
          <a:gsLst>
            <a:gs pos="0">
              <a:schemeClr val="accent4">
                <a:hueOff val="5258335"/>
                <a:satOff val="-546"/>
                <a:lumOff val="127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258335"/>
                <a:satOff val="-546"/>
                <a:lumOff val="127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258335"/>
                <a:satOff val="-546"/>
                <a:lumOff val="127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生產</a:t>
          </a:r>
          <a:endParaRPr lang="zh-TW" sz="39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826167" y="2758018"/>
        <a:ext cx="1724486" cy="1080018"/>
      </dsp:txXfrm>
    </dsp:sp>
    <dsp:sp modelId="{97C93E7B-33E1-43ED-92C2-8E0299AC1FBB}">
      <dsp:nvSpPr>
        <dsp:cNvPr id="0" name=""/>
        <dsp:cNvSpPr/>
      </dsp:nvSpPr>
      <dsp:spPr>
        <a:xfrm>
          <a:off x="707682" y="901976"/>
          <a:ext cx="3194734" cy="3194734"/>
        </a:xfrm>
        <a:custGeom>
          <a:avLst/>
          <a:gdLst/>
          <a:ahLst/>
          <a:cxnLst/>
          <a:rect l="0" t="0" r="0" b="0"/>
          <a:pathLst>
            <a:path>
              <a:moveTo>
                <a:pt x="2358150" y="3001927"/>
              </a:moveTo>
              <a:arcTo wR="1597367" hR="1597367" stAng="3693463" swAng="3413073"/>
            </a:path>
          </a:pathLst>
        </a:custGeom>
        <a:noFill/>
        <a:ln w="6350" cap="flat" cmpd="sng" algn="ctr">
          <a:solidFill>
            <a:schemeClr val="accent4">
              <a:hueOff val="5258335"/>
              <a:satOff val="-546"/>
              <a:lumOff val="1274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1A479-E845-4D37-A420-E065A7ED4FB2}">
      <dsp:nvSpPr>
        <dsp:cNvPr id="0" name=""/>
        <dsp:cNvSpPr/>
      </dsp:nvSpPr>
      <dsp:spPr>
        <a:xfrm>
          <a:off x="1020" y="2699592"/>
          <a:ext cx="1841338" cy="1196870"/>
        </a:xfrm>
        <a:prstGeom prst="roundRect">
          <a:avLst/>
        </a:prstGeom>
        <a:gradFill rotWithShape="0">
          <a:gsLst>
            <a:gs pos="0">
              <a:schemeClr val="accent4">
                <a:hueOff val="10516670"/>
                <a:satOff val="-1091"/>
                <a:lumOff val="254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516670"/>
                <a:satOff val="-1091"/>
                <a:lumOff val="254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516670"/>
                <a:satOff val="-1091"/>
                <a:lumOff val="254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生態</a:t>
          </a:r>
          <a:endParaRPr lang="zh-TW" sz="3900" kern="120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9446" y="2758018"/>
        <a:ext cx="1724486" cy="1080018"/>
      </dsp:txXfrm>
    </dsp:sp>
    <dsp:sp modelId="{FD37A3C4-05EC-4320-BEDE-203E0E683490}">
      <dsp:nvSpPr>
        <dsp:cNvPr id="0" name=""/>
        <dsp:cNvSpPr/>
      </dsp:nvSpPr>
      <dsp:spPr>
        <a:xfrm>
          <a:off x="707682" y="901976"/>
          <a:ext cx="3194734" cy="3194734"/>
        </a:xfrm>
        <a:custGeom>
          <a:avLst/>
          <a:gdLst/>
          <a:ahLst/>
          <a:cxnLst/>
          <a:rect l="0" t="0" r="0" b="0"/>
          <a:pathLst>
            <a:path>
              <a:moveTo>
                <a:pt x="10622" y="1781279"/>
              </a:moveTo>
              <a:arcTo wR="1597367" hR="1597367" stAng="10403316" swAng="3649545"/>
            </a:path>
          </a:pathLst>
        </a:custGeom>
        <a:noFill/>
        <a:ln w="6350" cap="flat" cmpd="sng" algn="ctr">
          <a:solidFill>
            <a:schemeClr val="accent4">
              <a:hueOff val="10516670"/>
              <a:satOff val="-1091"/>
              <a:lumOff val="2549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30E08F2E-5F06-4CE2-A139-452A1382A6F0}" type="datetimeFigureOut">
              <a:rPr lang="en-US" altLang="zh-TW"/>
              <a:t>6/13/2015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828588A-5C4E-401A-AECC-B6F63A9DE965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A4C5DC6-1594-414D-9341-ABA08739246C}" type="datetimeFigureOut">
              <a:t>2015/6/13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542409-6A04-4DC6-AC3A-D3758287A8F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蓬鬆的白雲點綴著湛藍色天空" title="投影片設計圖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10" name="圖片 9" descr="植物特寫圖片" title="投影片設計圖片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圖片 10" descr="波浪" title="投影片設計圖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zh-TW"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2012 年 7 月 22 日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zh-TW" sz="6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9" name="圖片 8" descr="波浪" title="投影片設計圖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圖片 10" descr="綠色植物特寫圖片" title="投影片設計圖片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zh-TW" sz="22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/>
              <a:t>2012 年 7 月 22 日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7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dirty="0" smtClean="0"/>
              <a:t>2012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月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請於此處放置頁尾文字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zh-TW" sz="3400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zh-TW"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777" y="0"/>
            <a:ext cx="4846320" cy="2387600"/>
          </a:xfrm>
        </p:spPr>
        <p:txBody>
          <a:bodyPr/>
          <a:lstStyle/>
          <a:p>
            <a:r>
              <a:rPr lang="zh-TW" altLang="zh-TW" dirty="0"/>
              <a:t>無米樂社區自然農法田間生態環境教育教學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3587263"/>
            <a:ext cx="4846320" cy="2118078"/>
          </a:xfrm>
        </p:spPr>
        <p:txBody>
          <a:bodyPr>
            <a:noAutofit/>
          </a:bodyPr>
          <a:lstStyle/>
          <a:p>
            <a:endParaRPr lang="en-US" altLang="zh-TW" sz="2400" dirty="0"/>
          </a:p>
          <a:p>
            <a:r>
              <a:rPr lang="zh-TW" altLang="zh-TW" sz="2400" dirty="0" smtClean="0"/>
              <a:t>王亞芳</a:t>
            </a:r>
            <a:r>
              <a:rPr lang="en-US" altLang="zh-TW" sz="2400" dirty="0" smtClean="0"/>
              <a:t> 0987-700415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1183566"/>
          </a:xfrm>
        </p:spPr>
        <p:txBody>
          <a:bodyPr/>
          <a:lstStyle/>
          <a:p>
            <a:r>
              <a:rPr lang="zh-TW" altLang="en-US" b="1" dirty="0" smtClean="0"/>
              <a:t>二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</a:t>
            </a:r>
            <a:r>
              <a:rPr lang="zh-TW" altLang="zh-TW" b="1" dirty="0" smtClean="0"/>
              <a:t>：</a:t>
            </a:r>
            <a:r>
              <a:rPr lang="zh-TW" altLang="zh-TW" b="1" dirty="0"/>
              <a:t>植物</a:t>
            </a:r>
            <a:r>
              <a:rPr lang="en-US" altLang="zh-TW" b="1" dirty="0"/>
              <a:t>-</a:t>
            </a:r>
            <a:r>
              <a:rPr lang="zh-TW" altLang="en-US" b="1" dirty="0"/>
              <a:t>稻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夏季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10</a:t>
            </a:fld>
            <a:endParaRPr 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3640" t="11225" r="25584" b="6381"/>
          <a:stretch/>
        </p:blipFill>
        <p:spPr>
          <a:xfrm>
            <a:off x="1410026" y="591783"/>
            <a:ext cx="8085042" cy="61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1763" y="0"/>
            <a:ext cx="9371949" cy="1183566"/>
          </a:xfrm>
        </p:spPr>
        <p:txBody>
          <a:bodyPr/>
          <a:lstStyle/>
          <a:p>
            <a:r>
              <a:rPr lang="zh-TW" altLang="en-US" b="1" dirty="0" smtClean="0"/>
              <a:t>二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</a:t>
            </a:r>
            <a:r>
              <a:rPr lang="zh-TW" altLang="zh-TW" b="1" dirty="0" smtClean="0"/>
              <a:t>：</a:t>
            </a:r>
            <a:r>
              <a:rPr lang="zh-TW" altLang="zh-TW" b="1" dirty="0"/>
              <a:t>植物</a:t>
            </a:r>
            <a:r>
              <a:rPr lang="en-US" altLang="zh-TW" b="1" dirty="0"/>
              <a:t>-</a:t>
            </a:r>
            <a:r>
              <a:rPr lang="zh-TW" altLang="en-US" b="1" dirty="0"/>
              <a:t>稻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秋季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11</a:t>
            </a:fld>
            <a:endParaRPr 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5421" t="10343" r="27268" b="5854"/>
          <a:stretch/>
        </p:blipFill>
        <p:spPr>
          <a:xfrm>
            <a:off x="1637716" y="727657"/>
            <a:ext cx="7456868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二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</a:t>
            </a:r>
            <a:r>
              <a:rPr lang="zh-TW" altLang="zh-TW" b="1" dirty="0" smtClean="0"/>
              <a:t>：</a:t>
            </a:r>
            <a:r>
              <a:rPr lang="zh-TW" altLang="zh-TW" b="1" dirty="0"/>
              <a:t>植物</a:t>
            </a:r>
            <a:r>
              <a:rPr lang="en-US" altLang="zh-TW" b="1" dirty="0"/>
              <a:t>-</a:t>
            </a:r>
            <a:r>
              <a:rPr lang="zh-TW" altLang="en-US" b="1" dirty="0"/>
              <a:t>稻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冬季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12</a:t>
            </a:fld>
            <a:endParaRPr 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0473" t="16154" r="24100" b="19058"/>
          <a:stretch/>
        </p:blipFill>
        <p:spPr>
          <a:xfrm>
            <a:off x="1249251" y="1275009"/>
            <a:ext cx="8512935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0026" y="65067"/>
            <a:ext cx="9371949" cy="1183566"/>
          </a:xfrm>
        </p:spPr>
        <p:txBody>
          <a:bodyPr/>
          <a:lstStyle/>
          <a:p>
            <a:r>
              <a:rPr lang="zh-TW" altLang="en-US" b="1" dirty="0" smtClean="0"/>
              <a:t>三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生態：</a:t>
            </a:r>
            <a:r>
              <a:rPr lang="zh-TW" altLang="zh-TW" b="1" dirty="0" smtClean="0"/>
              <a:t>昆蟲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益蟲</a:t>
            </a:r>
            <a:endParaRPr lang="zh-TW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13</a:t>
            </a:fld>
            <a:endParaRPr lang="zh-TW"/>
          </a:p>
        </p:txBody>
      </p:sp>
      <p:pic>
        <p:nvPicPr>
          <p:cNvPr id="6146" name="Picture 2" descr="孔雀蛺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2" y="1603330"/>
            <a:ext cx="42068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SC_1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29015" r="39220" b="43161"/>
          <a:stretch/>
        </p:blipFill>
        <p:spPr bwMode="auto">
          <a:xfrm>
            <a:off x="7181102" y="986150"/>
            <a:ext cx="2513380" cy="33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豆娘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1317" r="17160" b="6561"/>
          <a:stretch/>
        </p:blipFill>
        <p:spPr bwMode="auto">
          <a:xfrm>
            <a:off x="2032557" y="4183451"/>
            <a:ext cx="3065172" cy="21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橙瓢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6" t="22824" r="35054" b="29526"/>
          <a:stretch/>
        </p:blipFill>
        <p:spPr bwMode="auto">
          <a:xfrm>
            <a:off x="7962459" y="3798916"/>
            <a:ext cx="2425894" cy="257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牙蟲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t="8855" r="27649" b="22466"/>
          <a:stretch/>
        </p:blipFill>
        <p:spPr bwMode="auto">
          <a:xfrm>
            <a:off x="4873201" y="2567375"/>
            <a:ext cx="2440815" cy="269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68801" y="4124726"/>
            <a:ext cx="1268915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孔雀蛺蝶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2006800" y="6070309"/>
            <a:ext cx="1019736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豆娘</a:t>
            </a: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758359" y="4938341"/>
            <a:ext cx="1019736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牙蟲</a:t>
            </a: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927924" y="6117548"/>
            <a:ext cx="1019736" cy="333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橙瓢蟲</a:t>
            </a: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8708624" y="880667"/>
            <a:ext cx="1209100" cy="455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長腳蜘蛛</a:t>
            </a: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868806" y="1603329"/>
            <a:ext cx="680366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稻田指標昆蟲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395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0026" y="-131873"/>
            <a:ext cx="9371949" cy="1183566"/>
          </a:xfrm>
        </p:spPr>
        <p:txBody>
          <a:bodyPr/>
          <a:lstStyle/>
          <a:p>
            <a:r>
              <a:rPr lang="zh-TW" altLang="en-US" b="1" dirty="0" smtClean="0"/>
              <a:t>三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生態：</a:t>
            </a:r>
            <a:r>
              <a:rPr lang="zh-TW" altLang="zh-TW" b="1" dirty="0" smtClean="0"/>
              <a:t>昆蟲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害蟲</a:t>
            </a:r>
            <a:endParaRPr lang="zh-TW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dirty="0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14</a:t>
            </a:fld>
            <a:endParaRPr lang="zh-TW"/>
          </a:p>
        </p:txBody>
      </p:sp>
      <p:pic>
        <p:nvPicPr>
          <p:cNvPr id="7171" name="Picture 3" descr="二化螟Chilo_phragmitella-11090235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4" y="5017871"/>
            <a:ext cx="2446325" cy="183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瘤野螟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11548" r="19012" b="13513"/>
          <a:stretch>
            <a:fillRect/>
          </a:stretch>
        </p:blipFill>
        <p:spPr bwMode="auto">
          <a:xfrm>
            <a:off x="1749850" y="2258816"/>
            <a:ext cx="2996014" cy="22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褐飛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15"/>
          <a:stretch>
            <a:fillRect/>
          </a:stretch>
        </p:blipFill>
        <p:spPr bwMode="auto">
          <a:xfrm>
            <a:off x="5014805" y="2633492"/>
            <a:ext cx="2390079" cy="344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褐飛蝨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14565" r="9450" b="16203"/>
          <a:stretch/>
        </p:blipFill>
        <p:spPr bwMode="auto">
          <a:xfrm>
            <a:off x="6336406" y="1807740"/>
            <a:ext cx="2021983" cy="13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瘤野螟蛾幼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r="19551" b="24936"/>
          <a:stretch/>
        </p:blipFill>
        <p:spPr bwMode="auto">
          <a:xfrm>
            <a:off x="1120461" y="1594294"/>
            <a:ext cx="1429555" cy="164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象鼻蟲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t="14814" r="19878" b="25936"/>
          <a:stretch/>
        </p:blipFill>
        <p:spPr bwMode="auto">
          <a:xfrm>
            <a:off x="8955384" y="417137"/>
            <a:ext cx="2292439" cy="184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負泥蟲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6278" r="29176" b="29012"/>
          <a:stretch/>
        </p:blipFill>
        <p:spPr bwMode="auto">
          <a:xfrm>
            <a:off x="7912195" y="3460166"/>
            <a:ext cx="2086377" cy="24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SC_102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5" t="34587" r="49153" b="41340"/>
          <a:stretch/>
        </p:blipFill>
        <p:spPr bwMode="auto">
          <a:xfrm>
            <a:off x="10331213" y="3246939"/>
            <a:ext cx="1236961" cy="268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8929971" y="2010821"/>
            <a:ext cx="1401242" cy="3890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水象鼻蟲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9018248" y="5625292"/>
            <a:ext cx="1006082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負泥蟲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6096000" y="5781092"/>
            <a:ext cx="987380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褐飛蝨</a:t>
            </a: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0292576" y="5653056"/>
            <a:ext cx="987380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螽</a:t>
            </a:r>
            <a:r>
              <a:rPr lang="zh-TW" altLang="en-US" sz="2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斯</a:t>
            </a:r>
            <a:endParaRPr lang="zh-TW" altLang="zh-TW" sz="2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2477610" y="4977147"/>
            <a:ext cx="1358780" cy="3100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二化螟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蛾</a:t>
            </a: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3616064" y="2209863"/>
            <a:ext cx="1398741" cy="423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瘤野螟蛾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文字方塊 2"/>
          <p:cNvSpPr txBox="1">
            <a:spLocks noChangeArrowheads="1"/>
          </p:cNvSpPr>
          <p:nvPr/>
        </p:nvSpPr>
        <p:spPr bwMode="auto">
          <a:xfrm>
            <a:off x="851520" y="2903972"/>
            <a:ext cx="1453309" cy="3837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稻縱捲葉蟲</a:t>
            </a: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15</a:t>
            </a:fld>
            <a:endParaRPr 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10026" y="282096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 smtClean="0"/>
              <a:t>三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</a:t>
            </a:r>
            <a:r>
              <a:rPr lang="en-US" altLang="zh-TW" b="1" dirty="0"/>
              <a:t>:</a:t>
            </a:r>
            <a:r>
              <a:rPr lang="zh-TW" altLang="zh-TW" b="1" dirty="0" smtClean="0"/>
              <a:t>動物</a:t>
            </a:r>
            <a:r>
              <a:rPr lang="en-US" altLang="zh-TW" b="1" dirty="0" smtClean="0"/>
              <a:t>-</a:t>
            </a:r>
            <a:r>
              <a:rPr lang="zh-TW" altLang="zh-TW" b="1" dirty="0"/>
              <a:t>軟體動物門腹足綱</a:t>
            </a:r>
            <a:endParaRPr lang="zh-TW" altLang="en-US" b="1" dirty="0"/>
          </a:p>
        </p:txBody>
      </p:sp>
      <p:pic>
        <p:nvPicPr>
          <p:cNvPr id="9218" name="圖片 4" descr="DSC_0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7758"/>
          <a:stretch>
            <a:fillRect/>
          </a:stretch>
        </p:blipFill>
        <p:spPr bwMode="auto">
          <a:xfrm>
            <a:off x="410402" y="2096086"/>
            <a:ext cx="4965474" cy="367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75876" y="1465662"/>
            <a:ext cx="65253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外來種福壽螺的防治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1. </a:t>
            </a: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無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患子抽出</a:t>
            </a: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液「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益無螺」粒劑，每公頃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10-15KG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即可有效殺死福壽螺。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2.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於田區入水口裝置鐵絲網，以隔絕來自溝渠的螺體。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3.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於排水口平舖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公分的塑膠浪板，可防止福壽螺逆水而上入侵稻田。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4.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民間使用菜鴨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稻間鴨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配合進行</a:t>
            </a: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稻田之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福壽螺防治。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5.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整地後插秧前每公頃施用苦茶粕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50KG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，於田埂四周圍灑佈即可有效防治。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6.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摘除卵塊或是將卵塊泡入水中即不會孵化。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7.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撿拾螺體。</a:t>
            </a:r>
            <a:endParaRPr lang="zh-TW" altLang="zh-TW" sz="2000" dirty="0">
              <a:latin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sz="2000" dirty="0">
                <a:latin typeface="標楷體" panose="03000509000000000000" pitchFamily="65" charset="-120"/>
              </a:rPr>
              <a:t>8. 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菁寮國</a:t>
            </a: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小自然農法將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福壽螺從農夫的敵人變成朋友，在傷害稻作以前，讓福壽螺留下除田間雜草；在會傷害稻作時，以人工方式收集碾碎，做為微生物菌肥的養份來源。</a:t>
            </a:r>
            <a:endParaRPr lang="zh-TW" altLang="zh-TW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1786598"/>
            <a:ext cx="6949440" cy="1229201"/>
          </a:xfrm>
        </p:spPr>
        <p:txBody>
          <a:bodyPr/>
          <a:lstStyle/>
          <a:p>
            <a:pPr algn="ctr"/>
            <a:r>
              <a:rPr lang="zh-TW" altLang="en-US" dirty="0" smtClean="0"/>
              <a:t>結論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51777" y="3165231"/>
            <a:ext cx="6949440" cy="2771335"/>
          </a:xfrm>
        </p:spPr>
        <p:txBody>
          <a:bodyPr>
            <a:noAutofit/>
          </a:bodyPr>
          <a:lstStyle/>
          <a:p>
            <a:r>
              <a:rPr lang="zh-TW" altLang="zh-TW" sz="4000" dirty="0"/>
              <a:t>身</a:t>
            </a:r>
            <a:r>
              <a:rPr lang="en-US" altLang="zh-TW" sz="4000" dirty="0"/>
              <a:t>:</a:t>
            </a:r>
            <a:r>
              <a:rPr lang="zh-TW" altLang="zh-TW" sz="4000" dirty="0"/>
              <a:t>用</a:t>
            </a:r>
            <a:r>
              <a:rPr lang="zh-TW" altLang="zh-TW" sz="4000" dirty="0" smtClean="0"/>
              <a:t>行動支持</a:t>
            </a:r>
            <a:endParaRPr lang="en-US" altLang="zh-TW" sz="4000" dirty="0" smtClean="0"/>
          </a:p>
          <a:p>
            <a:endParaRPr lang="zh-TW" altLang="zh-TW" sz="4000" dirty="0"/>
          </a:p>
          <a:p>
            <a:r>
              <a:rPr lang="zh-TW" altLang="zh-TW" sz="4000" dirty="0"/>
              <a:t>口</a:t>
            </a:r>
            <a:r>
              <a:rPr lang="en-US" altLang="zh-TW" sz="4000" dirty="0"/>
              <a:t>:</a:t>
            </a:r>
            <a:r>
              <a:rPr lang="zh-TW" altLang="zh-TW" sz="4000" dirty="0"/>
              <a:t>用語言</a:t>
            </a:r>
            <a:r>
              <a:rPr lang="zh-TW" altLang="zh-TW" sz="4000" dirty="0" smtClean="0"/>
              <a:t>傳播</a:t>
            </a:r>
            <a:r>
              <a:rPr lang="zh-TW" altLang="en-US" sz="4000" dirty="0" smtClean="0"/>
              <a:t>、</a:t>
            </a:r>
            <a:r>
              <a:rPr lang="zh-TW" altLang="zh-TW" sz="4000" dirty="0" smtClean="0"/>
              <a:t>支持</a:t>
            </a:r>
            <a:endParaRPr lang="zh-TW" altLang="zh-TW" sz="4000" dirty="0"/>
          </a:p>
          <a:p>
            <a:endParaRPr lang="en-US" altLang="zh-TW" sz="4000" dirty="0" smtClean="0"/>
          </a:p>
          <a:p>
            <a:r>
              <a:rPr lang="zh-TW" altLang="zh-TW" sz="4000" dirty="0" smtClean="0"/>
              <a:t>意</a:t>
            </a:r>
            <a:r>
              <a:rPr lang="en-US" altLang="zh-TW" sz="4000" dirty="0"/>
              <a:t>:</a:t>
            </a:r>
            <a:r>
              <a:rPr lang="zh-TW" altLang="zh-TW" sz="4000" dirty="0"/>
              <a:t>以意貫徹身口之</a:t>
            </a:r>
            <a:r>
              <a:rPr lang="zh-TW" altLang="zh-TW" sz="4000" dirty="0" smtClean="0"/>
              <a:t>行為</a:t>
            </a:r>
            <a:endParaRPr lang="zh-TW" altLang="zh-TW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11049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無米樂社區自然農法田間生態環境教育</a:t>
            </a:r>
            <a:r>
              <a:rPr lang="zh-TW" altLang="zh-TW" dirty="0" smtClean="0"/>
              <a:t>教學</a:t>
            </a:r>
            <a:r>
              <a:rPr lang="zh-TW" altLang="en-US" dirty="0" smtClean="0"/>
              <a:t>活動流程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8134342"/>
              </p:ext>
            </p:extLst>
          </p:nvPr>
        </p:nvGraphicFramePr>
        <p:xfrm>
          <a:off x="431102" y="987136"/>
          <a:ext cx="11300235" cy="530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671"/>
                <a:gridCol w="2254827"/>
                <a:gridCol w="1039091"/>
                <a:gridCol w="3605646"/>
              </a:tblGrid>
              <a:tr h="27617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活動流程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>
                          <a:effectLst/>
                        </a:rPr>
                        <a:t>教學資源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時間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評量方式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</a:tr>
              <a:tr h="49712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effectLst/>
                        </a:rPr>
                        <a:t>一、</a:t>
                      </a:r>
                      <a:r>
                        <a:rPr lang="zh-TW" sz="1400" dirty="0">
                          <a:effectLst/>
                        </a:rPr>
                        <a:t>覺知、知識方面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無米樂農村景觀、農法介紹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植物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了解這個時節稻田裡的稻作樣態是什麼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TW" altLang="zh-TW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在自然農法的田中有哪些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昆蟲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TW" altLang="zh-TW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二、技能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zh-TW" sz="1400" dirty="0">
                          <a:effectLst/>
                        </a:rPr>
                        <a:t>田間觀察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(</a:t>
                      </a:r>
                      <a:r>
                        <a:rPr lang="zh-TW" sz="1400" dirty="0">
                          <a:effectLst/>
                        </a:rPr>
                        <a:t>一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r>
                        <a:rPr lang="zh-TW" sz="1400" dirty="0">
                          <a:effectLst/>
                        </a:rPr>
                        <a:t>把你看到的昆蟲記錄下來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zh-TW" sz="1400" dirty="0">
                          <a:effectLst/>
                        </a:rPr>
                        <a:t>照相、核對填寫學習</a:t>
                      </a:r>
                      <a:r>
                        <a:rPr lang="zh-TW" sz="1400" dirty="0" smtClean="0">
                          <a:effectLst/>
                        </a:rPr>
                        <a:t>單</a:t>
                      </a:r>
                      <a:r>
                        <a:rPr lang="zh-TW" altLang="en-US" sz="1400" dirty="0" smtClean="0">
                          <a:effectLst/>
                        </a:rPr>
                        <a:t>、</a:t>
                      </a:r>
                      <a:r>
                        <a:rPr lang="zh-TW" sz="1400" dirty="0" smtClean="0">
                          <a:effectLst/>
                        </a:rPr>
                        <a:t>繪圖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(</a:t>
                      </a:r>
                      <a:r>
                        <a:rPr lang="zh-TW" altLang="en-US" sz="1400" dirty="0" smtClean="0">
                          <a:effectLst/>
                        </a:rPr>
                        <a:t>二</a:t>
                      </a:r>
                      <a:r>
                        <a:rPr lang="en-US" sz="1400" dirty="0" smtClean="0">
                          <a:effectLst/>
                        </a:rPr>
                        <a:t>) </a:t>
                      </a:r>
                      <a:r>
                        <a:rPr lang="zh-TW" sz="1400" dirty="0">
                          <a:effectLst/>
                        </a:rPr>
                        <a:t>去慣行農法田中</a:t>
                      </a:r>
                      <a:r>
                        <a:rPr lang="zh-TW" sz="1400" dirty="0" smtClean="0">
                          <a:effectLst/>
                        </a:rPr>
                        <a:t>看看</a:t>
                      </a:r>
                      <a:r>
                        <a:rPr lang="zh-TW" altLang="zh-TW" sz="1400" dirty="0" smtClean="0">
                          <a:effectLst/>
                        </a:rPr>
                        <a:t>昆蟲</a:t>
                      </a:r>
                      <a:r>
                        <a:rPr lang="zh-TW" altLang="en-US" sz="1400" dirty="0" smtClean="0">
                          <a:effectLst/>
                        </a:rPr>
                        <a:t>數量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TW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effectLst/>
                        </a:rPr>
                        <a:t>三</a:t>
                      </a:r>
                      <a:r>
                        <a:rPr lang="zh-TW" sz="1400" dirty="0">
                          <a:effectLst/>
                        </a:rPr>
                        <a:t>、態度、行動方面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zh-TW" sz="1400" dirty="0">
                          <a:effectLst/>
                        </a:rPr>
                        <a:t>為了自己也為了自然，我們必需做出選擇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PPT </a:t>
                      </a:r>
                      <a:r>
                        <a:rPr lang="zh-TW" altLang="en-US" sz="1400" dirty="0" smtClean="0">
                          <a:effectLst/>
                        </a:rPr>
                        <a:t>、稻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學習單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zh-TW" sz="1400" dirty="0">
                          <a:effectLst/>
                        </a:rPr>
                        <a:t>昆蟲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菁寮國小自然農法實驗田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 smtClean="0">
                          <a:effectLst/>
                        </a:rPr>
                        <a:t>學習單</a:t>
                      </a:r>
                      <a:r>
                        <a:rPr lang="en-US" altLang="zh-TW" sz="1400" dirty="0" smtClean="0">
                          <a:effectLst/>
                        </a:rPr>
                        <a:t>-</a:t>
                      </a:r>
                      <a:r>
                        <a:rPr lang="zh-TW" altLang="zh-TW" sz="1400" dirty="0" smtClean="0">
                          <a:effectLst/>
                        </a:rPr>
                        <a:t>昆蟲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菁寮國小自然農法實驗田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r>
                        <a:rPr lang="zh-TW" sz="1400" dirty="0">
                          <a:effectLst/>
                        </a:rPr>
                        <a:t>分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r>
                        <a:rPr lang="en-US" altLang="zh-TW" sz="1400" dirty="0" smtClean="0">
                          <a:effectLst/>
                        </a:rPr>
                        <a:t>0</a:t>
                      </a:r>
                      <a:r>
                        <a:rPr lang="zh-TW" sz="1400" dirty="0" smtClean="0">
                          <a:effectLst/>
                        </a:rPr>
                        <a:t>分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zh-TW" sz="1400" dirty="0">
                          <a:effectLst/>
                        </a:rPr>
                        <a:t>分鐘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問題</a:t>
                      </a:r>
                      <a:r>
                        <a:rPr lang="en-US" sz="1400" dirty="0">
                          <a:effectLst/>
                        </a:rPr>
                        <a:t>1:</a:t>
                      </a:r>
                      <a:r>
                        <a:rPr lang="zh-TW" sz="1400" dirty="0">
                          <a:effectLst/>
                        </a:rPr>
                        <a:t>稻田指標性昆蟲為哪兩種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問題</a:t>
                      </a:r>
                      <a:r>
                        <a:rPr lang="en-US" sz="1400" dirty="0">
                          <a:effectLst/>
                        </a:rPr>
                        <a:t>2:</a:t>
                      </a:r>
                      <a:r>
                        <a:rPr lang="zh-TW" sz="1400" dirty="0">
                          <a:effectLst/>
                        </a:rPr>
                        <a:t>把害蟲連到此○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問題</a:t>
                      </a:r>
                      <a:r>
                        <a:rPr lang="en-US" sz="1400" dirty="0">
                          <a:effectLst/>
                        </a:rPr>
                        <a:t>3:</a:t>
                      </a:r>
                      <a:r>
                        <a:rPr lang="zh-TW" sz="1400" dirty="0">
                          <a:effectLst/>
                        </a:rPr>
                        <a:t>有危害的外來種是哪一種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effectLst/>
                        </a:rPr>
                        <a:t>問題 </a:t>
                      </a:r>
                      <a:r>
                        <a:rPr lang="en-US" altLang="zh-TW" sz="1400" dirty="0" smtClean="0">
                          <a:effectLst/>
                        </a:rPr>
                        <a:t>4</a:t>
                      </a:r>
                      <a:r>
                        <a:rPr lang="en-US" sz="1400" dirty="0" smtClean="0">
                          <a:effectLst/>
                        </a:rPr>
                        <a:t>:</a:t>
                      </a:r>
                      <a:r>
                        <a:rPr lang="zh-TW" sz="1400" dirty="0">
                          <a:effectLst/>
                        </a:rPr>
                        <a:t>請把你最想畫的昆蟲畫在學習單背面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effectLst/>
                        </a:rPr>
                        <a:t>問題</a:t>
                      </a:r>
                      <a:r>
                        <a:rPr lang="en-US" altLang="zh-TW" sz="1400" dirty="0" smtClean="0">
                          <a:effectLst/>
                        </a:rPr>
                        <a:t>5:</a:t>
                      </a:r>
                      <a:r>
                        <a:rPr lang="zh-TW" sz="1400" dirty="0" smtClean="0">
                          <a:effectLst/>
                        </a:rPr>
                        <a:t>你</a:t>
                      </a:r>
                      <a:r>
                        <a:rPr lang="zh-TW" sz="1400" dirty="0">
                          <a:effectLst/>
                        </a:rPr>
                        <a:t>覺得自然農法和慣行農法</a:t>
                      </a:r>
                      <a:r>
                        <a:rPr lang="zh-TW" sz="1400" dirty="0" smtClean="0">
                          <a:effectLst/>
                        </a:rPr>
                        <a:t>田間</a:t>
                      </a:r>
                      <a:r>
                        <a:rPr lang="zh-TW" altLang="en-US" sz="1400" dirty="0" smtClean="0">
                          <a:effectLst/>
                        </a:rPr>
                        <a:t>昆蟲</a:t>
                      </a:r>
                      <a:r>
                        <a:rPr lang="zh-TW" sz="1400" dirty="0" smtClean="0">
                          <a:effectLst/>
                        </a:rPr>
                        <a:t>有</a:t>
                      </a:r>
                      <a:r>
                        <a:rPr lang="zh-TW" sz="1400" dirty="0">
                          <a:effectLst/>
                        </a:rPr>
                        <a:t>什麼差異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r>
                        <a:rPr lang="zh-TW" sz="1400" dirty="0">
                          <a:effectLst/>
                        </a:rPr>
                        <a:t>為什麼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zh-TW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dirty="0" smtClean="0">
                          <a:effectLst/>
                        </a:rPr>
                        <a:t>問題</a:t>
                      </a:r>
                      <a:r>
                        <a:rPr lang="en-US" altLang="zh-TW" sz="1400" dirty="0" smtClean="0">
                          <a:effectLst/>
                        </a:rPr>
                        <a:t>6</a:t>
                      </a:r>
                      <a:r>
                        <a:rPr lang="en-US" sz="1400" dirty="0" smtClean="0">
                          <a:effectLst/>
                        </a:rPr>
                        <a:t>:</a:t>
                      </a:r>
                      <a:r>
                        <a:rPr lang="zh-TW" sz="1400" dirty="0" smtClean="0">
                          <a:effectLst/>
                        </a:rPr>
                        <a:t>你</a:t>
                      </a:r>
                      <a:r>
                        <a:rPr lang="zh-TW" altLang="en-US" sz="1400" dirty="0" smtClean="0">
                          <a:effectLst/>
                        </a:rPr>
                        <a:t>覺得在</a:t>
                      </a:r>
                      <a:r>
                        <a:rPr lang="zh-TW" sz="1400" dirty="0" smtClean="0">
                          <a:effectLst/>
                        </a:rPr>
                        <a:t>田中</a:t>
                      </a:r>
                      <a:r>
                        <a:rPr lang="zh-TW" sz="1400" dirty="0">
                          <a:effectLst/>
                        </a:rPr>
                        <a:t>看到</a:t>
                      </a:r>
                      <a:r>
                        <a:rPr lang="zh-TW" sz="1400" dirty="0" smtClean="0">
                          <a:effectLst/>
                        </a:rPr>
                        <a:t>多樣生物</a:t>
                      </a:r>
                      <a:r>
                        <a:rPr lang="en-US" altLang="zh-TW" sz="1400" dirty="0" smtClean="0">
                          <a:effectLst/>
                        </a:rPr>
                        <a:t>,</a:t>
                      </a:r>
                      <a:r>
                        <a:rPr lang="zh-TW" altLang="en-US" sz="1400" dirty="0" smtClean="0">
                          <a:effectLst/>
                        </a:rPr>
                        <a:t> 會覺得吃這樣的產品較放心</a:t>
                      </a:r>
                      <a:r>
                        <a:rPr lang="zh-TW" sz="1400" dirty="0" smtClean="0">
                          <a:effectLst/>
                        </a:rPr>
                        <a:t>嗎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r>
                        <a:rPr lang="zh-TW" sz="1400" dirty="0">
                          <a:effectLst/>
                        </a:rPr>
                        <a:t>你會在行動上做出什麼選擇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838" marR="9838" marT="0" marB="0" anchor="ctr"/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smtClean="0"/>
              <a:t>2012 年 7 月 22 日</a:t>
            </a: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請於此處放置頁尾文字</a:t>
            </a: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2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chemeClr val="dk1"/>
                </a:solidFill>
              </a:rPr>
              <a:t/>
            </a:r>
            <a:br>
              <a:rPr lang="en-US" altLang="zh-TW" sz="3600" dirty="0" smtClean="0">
                <a:solidFill>
                  <a:schemeClr val="dk1"/>
                </a:solidFill>
              </a:rPr>
            </a:br>
            <a:r>
              <a:rPr lang="zh-TW" altLang="zh-TW" b="1" dirty="0" smtClean="0"/>
              <a:t>一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無</a:t>
            </a:r>
            <a:r>
              <a:rPr lang="zh-TW" altLang="zh-TW" b="1" dirty="0"/>
              <a:t>米樂農村景觀、農法</a:t>
            </a:r>
            <a:r>
              <a:rPr lang="zh-TW" altLang="zh-TW" b="1" dirty="0" smtClean="0"/>
              <a:t>介紹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</a:t>
            </a:r>
            <a:r>
              <a:rPr lang="zh-TW" altLang="zh-TW" b="1" dirty="0" smtClean="0"/>
              <a:t>農村</a:t>
            </a:r>
            <a:r>
              <a:rPr lang="zh-TW" altLang="zh-TW" b="1" dirty="0"/>
              <a:t>社區的</a:t>
            </a:r>
            <a:r>
              <a:rPr lang="zh-TW" altLang="zh-TW" b="1" dirty="0" smtClean="0"/>
              <a:t>整合</a:t>
            </a:r>
            <a:r>
              <a:rPr lang="zh-TW" altLang="zh-TW" b="1" dirty="0"/>
              <a:t>發展─三生</a:t>
            </a:r>
            <a:endParaRPr lang="zh-TW" b="1" dirty="0"/>
          </a:p>
        </p:txBody>
      </p:sp>
      <p:graphicFrame>
        <p:nvGraphicFramePr>
          <p:cNvPr id="10" name="內容版面配置區 9" descr="基本循環圖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7369346"/>
              </p:ext>
            </p:extLst>
          </p:nvPr>
        </p:nvGraphicFramePr>
        <p:xfrm>
          <a:off x="3647941" y="1684539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dirty="0"/>
              <a:t>請於此處放置頁尾文字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955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一</a:t>
            </a:r>
            <a:r>
              <a:rPr lang="en-US" altLang="zh-TW" b="1" dirty="0"/>
              <a:t> </a:t>
            </a:r>
            <a:r>
              <a:rPr lang="zh-TW" altLang="en-US" b="1" dirty="0"/>
              <a:t>、</a:t>
            </a:r>
            <a:r>
              <a:rPr lang="zh-TW" altLang="zh-TW" b="1" dirty="0"/>
              <a:t>無米樂農村景觀、農法介紹</a:t>
            </a:r>
            <a:r>
              <a:rPr lang="zh-TW" altLang="en-US" b="1" dirty="0"/>
              <a:t>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</a:t>
            </a:r>
            <a:r>
              <a:rPr lang="zh-TW" altLang="zh-TW" b="1" dirty="0" smtClean="0"/>
              <a:t>無</a:t>
            </a:r>
            <a:r>
              <a:rPr lang="zh-TW" altLang="zh-TW" b="1" dirty="0"/>
              <a:t>米樂社區範圍面積及景觀</a:t>
            </a: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pPr/>
              <a:t>4</a:t>
            </a:fld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10027" y="1566000"/>
            <a:ext cx="9371948" cy="5568895"/>
          </a:xfrm>
        </p:spPr>
        <p:txBody>
          <a:bodyPr>
            <a:normAutofit/>
          </a:bodyPr>
          <a:lstStyle/>
          <a:p>
            <a:r>
              <a:rPr lang="zh-TW" altLang="zh-TW" dirty="0"/>
              <a:t>臺南市後壁</a:t>
            </a:r>
            <a:r>
              <a:rPr lang="zh-TW" altLang="zh-TW" dirty="0" smtClean="0"/>
              <a:t>區為</a:t>
            </a:r>
            <a:r>
              <a:rPr lang="zh-TW" altLang="zh-TW" dirty="0"/>
              <a:t>台灣的</a:t>
            </a:r>
            <a:r>
              <a:rPr lang="zh-TW" altLang="zh-TW" dirty="0" smtClean="0"/>
              <a:t>米倉。</a:t>
            </a:r>
            <a:r>
              <a:rPr lang="zh-TW" altLang="zh-TW" dirty="0"/>
              <a:t>而無米樂社區就行政區而言分佈於菁寮、墨林及後廍三里，核心聚落範圍約為</a:t>
            </a:r>
            <a:r>
              <a:rPr lang="en-US" altLang="zh-TW" dirty="0"/>
              <a:t>47</a:t>
            </a:r>
            <a:r>
              <a:rPr lang="zh-TW" altLang="zh-TW" dirty="0"/>
              <a:t>公頃，行政轄區土地面積共約</a:t>
            </a:r>
            <a:r>
              <a:rPr lang="en-US" altLang="zh-TW" dirty="0"/>
              <a:t>390</a:t>
            </a:r>
            <a:r>
              <a:rPr lang="zh-TW" altLang="zh-TW" dirty="0"/>
              <a:t>公頃，人口約</a:t>
            </a:r>
            <a:r>
              <a:rPr lang="en-US" altLang="zh-TW" dirty="0"/>
              <a:t>2,000</a:t>
            </a:r>
            <a:r>
              <a:rPr lang="zh-TW" altLang="zh-TW" dirty="0"/>
              <a:t>多人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dirty="0" smtClean="0"/>
              <a:t>無</a:t>
            </a:r>
            <a:r>
              <a:rPr lang="zh-TW" altLang="zh-TW" dirty="0"/>
              <a:t>米樂的農村景觀為平原稻田型農村景觀</a:t>
            </a:r>
            <a:endParaRPr lang="en-US" altLang="zh-TW" dirty="0" smtClean="0"/>
          </a:p>
          <a:p>
            <a:endParaRPr lang="zh-TW" altLang="zh-TW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2664522"/>
            <a:ext cx="5267325" cy="337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101" y="0"/>
            <a:ext cx="11121247" cy="1554480"/>
          </a:xfrm>
        </p:spPr>
        <p:txBody>
          <a:bodyPr>
            <a:normAutofit/>
          </a:bodyPr>
          <a:lstStyle/>
          <a:p>
            <a:pPr algn="ctr"/>
            <a:r>
              <a:rPr lang="zh-TW" altLang="zh-TW" b="1" dirty="0"/>
              <a:t>一</a:t>
            </a:r>
            <a:r>
              <a:rPr lang="en-US" altLang="zh-TW" b="1" dirty="0"/>
              <a:t> </a:t>
            </a:r>
            <a:r>
              <a:rPr lang="zh-TW" altLang="en-US" b="1" dirty="0"/>
              <a:t>、</a:t>
            </a:r>
            <a:r>
              <a:rPr lang="zh-TW" altLang="zh-TW" b="1" dirty="0"/>
              <a:t>無米樂農村景觀、農法介紹</a:t>
            </a:r>
            <a:r>
              <a:rPr lang="zh-TW" altLang="en-US" b="1" dirty="0"/>
              <a:t>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</a:t>
            </a:r>
            <a:r>
              <a:rPr lang="zh-TW" altLang="zh-TW" b="1" dirty="0" smtClean="0"/>
              <a:t>自然</a:t>
            </a:r>
            <a:r>
              <a:rPr lang="zh-TW" altLang="zh-TW" b="1" dirty="0"/>
              <a:t>農法</a:t>
            </a:r>
            <a:r>
              <a:rPr lang="en-US" altLang="zh-TW" b="1" dirty="0"/>
              <a:t>VS.</a:t>
            </a:r>
            <a:r>
              <a:rPr lang="zh-TW" altLang="zh-TW" b="1" dirty="0"/>
              <a:t>慣行農</a:t>
            </a:r>
            <a:r>
              <a:rPr lang="zh-TW" altLang="zh-TW" b="1" dirty="0" smtClean="0"/>
              <a:t>法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自然農法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不</a:t>
            </a:r>
            <a:r>
              <a:rPr lang="zh-TW" altLang="zh-TW" dirty="0"/>
              <a:t>施化學肥料與化學農藥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就近</a:t>
            </a:r>
            <a:r>
              <a:rPr lang="zh-TW" altLang="zh-TW" dirty="0"/>
              <a:t>取有機物做為肥料或運用週遭微生物菌分解有機物做為肥料，以能活化土地、友善大地的方式從事耕種的農法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在無米樂之</a:t>
            </a:r>
            <a:r>
              <a:rPr lang="zh-TW" altLang="zh-TW" dirty="0" smtClean="0"/>
              <a:t>耕作面積共</a:t>
            </a:r>
            <a:r>
              <a:rPr lang="en-US" altLang="zh-TW" dirty="0" smtClean="0"/>
              <a:t>1</a:t>
            </a:r>
            <a:r>
              <a:rPr lang="zh-TW" altLang="en-US" dirty="0" smtClean="0"/>
              <a:t>公頃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zh-TW" dirty="0"/>
              <a:t>慣行農法</a:t>
            </a:r>
            <a:endParaRPr lang="zh-TW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zh-TW" dirty="0" smtClean="0"/>
              <a:t>即</a:t>
            </a:r>
            <a:r>
              <a:rPr lang="zh-TW" altLang="zh-TW" dirty="0"/>
              <a:t>自</a:t>
            </a:r>
            <a:r>
              <a:rPr lang="en-US" altLang="zh-TW" dirty="0"/>
              <a:t>1960</a:t>
            </a:r>
            <a:r>
              <a:rPr lang="zh-TW" altLang="zh-TW" dirty="0"/>
              <a:t>年後至今，農夫習慣使用化學農藥及化學肥料作為田間的耕作管理方式。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在無米樂</a:t>
            </a:r>
            <a:r>
              <a:rPr lang="zh-TW" altLang="en-US" dirty="0" smtClean="0"/>
              <a:t>之耕作</a:t>
            </a:r>
            <a:r>
              <a:rPr lang="zh-TW" altLang="zh-TW" dirty="0" smtClean="0"/>
              <a:t>面積</a:t>
            </a:r>
            <a:r>
              <a:rPr lang="zh-TW" altLang="zh-TW" dirty="0"/>
              <a:t>約為</a:t>
            </a:r>
            <a:r>
              <a:rPr lang="en-US" altLang="zh-TW" dirty="0" smtClean="0"/>
              <a:t>273</a:t>
            </a:r>
            <a:r>
              <a:rPr lang="zh-TW" altLang="en-US" dirty="0" smtClean="0"/>
              <a:t>公頃</a:t>
            </a:r>
            <a:endParaRPr 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72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2395" y="157912"/>
            <a:ext cx="9371949" cy="841467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一</a:t>
            </a:r>
            <a:r>
              <a:rPr lang="en-US" altLang="zh-TW" b="1" dirty="0"/>
              <a:t> </a:t>
            </a:r>
            <a:r>
              <a:rPr lang="zh-TW" altLang="en-US" b="1" dirty="0"/>
              <a:t>、</a:t>
            </a:r>
            <a:r>
              <a:rPr lang="zh-TW" altLang="zh-TW" b="1" dirty="0"/>
              <a:t>無米樂農村景觀、農法介紹</a:t>
            </a:r>
            <a:r>
              <a:rPr lang="zh-TW" altLang="en-US" b="1" dirty="0"/>
              <a:t> </a:t>
            </a:r>
            <a:r>
              <a:rPr lang="en-US" altLang="zh-TW" b="1" dirty="0"/>
              <a:t>-</a:t>
            </a:r>
            <a:r>
              <a:rPr lang="zh-TW" altLang="zh-TW" b="1" dirty="0" smtClean="0"/>
              <a:t>自然</a:t>
            </a:r>
            <a:r>
              <a:rPr lang="zh-TW" altLang="zh-TW" b="1" dirty="0"/>
              <a:t>農法與慣行農法的溼地功能</a:t>
            </a:r>
            <a:endParaRPr lang="zh-TW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6</a:t>
            </a:fld>
            <a:endParaRPr 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94786"/>
              </p:ext>
            </p:extLst>
          </p:nvPr>
        </p:nvGraphicFramePr>
        <p:xfrm>
          <a:off x="1257707" y="1126454"/>
          <a:ext cx="9833229" cy="486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141"/>
                <a:gridCol w="3318617"/>
                <a:gridCol w="3353471"/>
              </a:tblGrid>
              <a:tr h="609202">
                <a:tc>
                  <a:txBody>
                    <a:bodyPr/>
                    <a:lstStyle/>
                    <a:p>
                      <a:endParaRPr lang="zh-TW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000" dirty="0" smtClean="0">
                          <a:effectLst/>
                        </a:rPr>
                        <a:t>自然</a:t>
                      </a:r>
                      <a:r>
                        <a:rPr lang="zh-TW" sz="2000" dirty="0">
                          <a:effectLst/>
                        </a:rPr>
                        <a:t>農法稻田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altLang="en-US" sz="2000" dirty="0" smtClean="0">
                          <a:effectLst/>
                        </a:rPr>
                        <a:t>慣行農法</a:t>
                      </a:r>
                      <a:r>
                        <a:rPr lang="zh-TW" sz="2000" dirty="0" smtClean="0">
                          <a:effectLst/>
                        </a:rPr>
                        <a:t>稻田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854203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防洪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灌溉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渠道排水</a:t>
                      </a: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大面</a:t>
                      </a: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宣瀉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灌溉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渠道排水</a:t>
                      </a: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大面</a:t>
                      </a: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宣瀉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848999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調節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地下水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季節性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涵養水源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季節性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涵養水源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</a:tr>
              <a:tr h="854203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淨水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植物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根系過濾</a:t>
                      </a:r>
                      <a:r>
                        <a:rPr lang="en-US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 </a:t>
                      </a:r>
                      <a:endParaRPr lang="en-US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微生物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菌分解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854203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庇護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野生動植物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雜草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、蟲、蝶</a:t>
                      </a: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兩棲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、螺、水鳥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848999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豐富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的生產力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稻米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、農作物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</a:pPr>
                      <a:endParaRPr lang="en-US" altLang="zh-TW" sz="28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465"/>
                        </a:lnSpc>
                      </a:pPr>
                      <a:r>
                        <a:rPr lang="zh-TW" sz="2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稻米</a:t>
                      </a:r>
                      <a:r>
                        <a:rPr 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、農作物</a:t>
                      </a:r>
                      <a:endParaRPr lang="zh-TW" sz="2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328753" y="6106180"/>
            <a:ext cx="976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在台灣，稻田是規模最大、提供生產效率最高的濕地系統。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26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8103" y="298721"/>
            <a:ext cx="9371949" cy="1183566"/>
          </a:xfrm>
        </p:spPr>
        <p:txBody>
          <a:bodyPr/>
          <a:lstStyle/>
          <a:p>
            <a:r>
              <a:rPr lang="zh-TW" altLang="zh-TW" b="1" dirty="0"/>
              <a:t>一</a:t>
            </a:r>
            <a:r>
              <a:rPr lang="en-US" altLang="zh-TW" b="1" dirty="0"/>
              <a:t> </a:t>
            </a:r>
            <a:r>
              <a:rPr lang="zh-TW" altLang="en-US" b="1" dirty="0"/>
              <a:t>、</a:t>
            </a:r>
            <a:r>
              <a:rPr lang="zh-TW" altLang="zh-TW" b="1" dirty="0"/>
              <a:t>無米樂農村景觀、農法介紹</a:t>
            </a:r>
            <a:r>
              <a:rPr lang="zh-TW" altLang="en-US" b="1" dirty="0"/>
              <a:t>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</a:t>
            </a:r>
            <a:r>
              <a:rPr lang="zh-TW" altLang="zh-TW" b="1" dirty="0" smtClean="0"/>
              <a:t>慣</a:t>
            </a:r>
            <a:r>
              <a:rPr lang="zh-TW" altLang="zh-TW" b="1" dirty="0"/>
              <a:t>行農法使用農藥</a:t>
            </a:r>
            <a:r>
              <a:rPr lang="zh-TW" altLang="zh-TW" b="1" dirty="0" smtClean="0"/>
              <a:t>、</a:t>
            </a:r>
            <a:r>
              <a:rPr lang="zh-TW" altLang="en-US" b="1" dirty="0" smtClean="0"/>
              <a:t>肥料</a:t>
            </a:r>
            <a:r>
              <a:rPr lang="zh-TW" altLang="zh-TW" b="1" dirty="0" smtClean="0"/>
              <a:t>的</a:t>
            </a:r>
            <a:r>
              <a:rPr lang="zh-TW" altLang="zh-TW" b="1" dirty="0"/>
              <a:t>問題</a:t>
            </a:r>
            <a:endParaRPr lang="zh-TW" b="1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7</a:t>
            </a:fld>
            <a:endParaRPr lang="zh-TW"/>
          </a:p>
        </p:txBody>
      </p:sp>
      <p:pic>
        <p:nvPicPr>
          <p:cNvPr id="2051" name="資料庫圖表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5" r="-6435" b="-12"/>
          <a:stretch>
            <a:fillRect/>
          </a:stretch>
        </p:blipFill>
        <p:spPr bwMode="auto">
          <a:xfrm>
            <a:off x="1138103" y="2293938"/>
            <a:ext cx="4419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資料庫圖表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7" r="-5905"/>
          <a:stretch>
            <a:fillRect/>
          </a:stretch>
        </p:blipFill>
        <p:spPr bwMode="auto">
          <a:xfrm>
            <a:off x="6558521" y="2619174"/>
            <a:ext cx="40227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0026" y="276087"/>
            <a:ext cx="9371949" cy="74222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100" b="1" dirty="0" smtClean="0"/>
              <a:t>一、農</a:t>
            </a:r>
            <a:r>
              <a:rPr lang="zh-TW" altLang="en-US" sz="3100" b="1" dirty="0"/>
              <a:t>法效益比較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4764" y="1758373"/>
            <a:ext cx="5851236" cy="509962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r>
              <a:rPr lang="en-US" altLang="zh-TW" sz="2800" dirty="0" smtClean="0"/>
              <a:t>2014</a:t>
            </a:r>
            <a:r>
              <a:rPr lang="zh-TW" altLang="en-US" sz="2800" dirty="0" smtClean="0"/>
              <a:t>一</a:t>
            </a:r>
            <a:r>
              <a:rPr lang="zh-TW" altLang="en-US" sz="2800" dirty="0"/>
              <a:t>期稻每分</a:t>
            </a:r>
            <a:r>
              <a:rPr lang="zh-TW" altLang="en-US" sz="2800" dirty="0" smtClean="0"/>
              <a:t>地</a:t>
            </a:r>
            <a:r>
              <a:rPr lang="en-US" altLang="zh-TW" sz="2800" dirty="0" smtClean="0"/>
              <a:t>12</a:t>
            </a:r>
            <a:r>
              <a:rPr lang="zh-TW" altLang="en-US" sz="2800" dirty="0"/>
              <a:t>刈（</a:t>
            </a:r>
            <a:r>
              <a:rPr lang="en-US" altLang="zh-TW" sz="2800" dirty="0" smtClean="0"/>
              <a:t>1200</a:t>
            </a:r>
            <a:r>
              <a:rPr lang="zh-TW" altLang="en-US" sz="2800" dirty="0" smtClean="0"/>
              <a:t>斤）</a:t>
            </a:r>
            <a:endParaRPr lang="en-US" altLang="zh-TW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endParaRPr lang="en-US" altLang="zh-TW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r>
              <a:rPr lang="zh-TW" altLang="en-US" sz="2800" dirty="0" smtClean="0"/>
              <a:t>白米</a:t>
            </a:r>
            <a:r>
              <a:rPr lang="en-US" altLang="zh-TW" sz="2800" dirty="0" smtClean="0"/>
              <a:t>403kg*150</a:t>
            </a:r>
            <a:r>
              <a:rPr lang="zh-TW" altLang="en-US" sz="2800" dirty="0" smtClean="0"/>
              <a:t>元</a:t>
            </a:r>
            <a:r>
              <a:rPr lang="en-US" altLang="zh-TW" sz="2800" dirty="0" smtClean="0"/>
              <a:t>/kg=60,450</a:t>
            </a:r>
            <a:r>
              <a:rPr lang="zh-TW" altLang="en-US" sz="2800" dirty="0" smtClean="0"/>
              <a:t>元</a:t>
            </a:r>
            <a:endParaRPr lang="en-US" altLang="zh-TW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endParaRPr lang="en-US" altLang="zh-TW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r>
              <a:rPr lang="en-US" altLang="zh-TW" sz="2800" dirty="0" smtClean="0"/>
              <a:t>-</a:t>
            </a:r>
            <a:r>
              <a:rPr lang="zh-TW" altLang="en-US" sz="2800" dirty="0" smtClean="0"/>
              <a:t>每</a:t>
            </a:r>
            <a:r>
              <a:rPr lang="zh-TW" altLang="en-US" sz="2800" dirty="0"/>
              <a:t>分成本約</a:t>
            </a:r>
            <a:r>
              <a:rPr lang="en-US" altLang="zh-TW" sz="2800" dirty="0" smtClean="0"/>
              <a:t>9,000</a:t>
            </a:r>
            <a:r>
              <a:rPr lang="zh-TW" altLang="en-US" sz="2800" dirty="0" smtClean="0"/>
              <a:t>元</a:t>
            </a:r>
            <a:endParaRPr lang="en-US" altLang="zh-TW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endParaRPr lang="en-US" altLang="zh-TW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None/>
              <a:tabLst>
                <a:tab pos="630238" algn="l"/>
              </a:tabLst>
              <a:defRPr/>
            </a:pPr>
            <a:r>
              <a:rPr lang="zh-TW" alt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每分淨賺</a:t>
            </a:r>
            <a:r>
              <a:rPr lang="en-US" altLang="zh-TW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51,420</a:t>
            </a:r>
            <a:r>
              <a:rPr lang="zh-TW" alt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元</a:t>
            </a:r>
            <a:endParaRPr lang="zh-TW" altLang="en-US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tabLst>
                <a:tab pos="630238" algn="l"/>
              </a:tabLst>
              <a:defRPr/>
            </a:pPr>
            <a:endParaRPr lang="en-US" altLang="zh-TW" sz="2800" dirty="0" smtClean="0"/>
          </a:p>
          <a:p>
            <a:pPr marL="0" indent="0">
              <a:lnSpc>
                <a:spcPct val="80000"/>
              </a:lnSpc>
              <a:buNone/>
              <a:tabLst>
                <a:tab pos="630238" algn="l"/>
              </a:tabLst>
              <a:defRPr/>
            </a:pPr>
            <a:r>
              <a:rPr lang="zh-TW" altLang="en-US" sz="2800" dirty="0" smtClean="0"/>
              <a:t>（</a:t>
            </a:r>
            <a:r>
              <a:rPr lang="zh-TW" altLang="en-US" sz="2800" dirty="0"/>
              <a:t>含苗錢及耕耘、插秧、微生物菌、收割、烘	乾、碾米、包裝、車資</a:t>
            </a:r>
            <a:r>
              <a:rPr lang="zh-TW" altLang="en-US" sz="2800" dirty="0" smtClean="0"/>
              <a:t>等）</a:t>
            </a:r>
            <a:r>
              <a:rPr lang="zh-TW" altLang="en-US" sz="2800" dirty="0"/>
              <a:t>。</a:t>
            </a:r>
          </a:p>
          <a:p>
            <a:pPr>
              <a:lnSpc>
                <a:spcPct val="80000"/>
              </a:lnSpc>
              <a:buNone/>
              <a:tabLst>
                <a:tab pos="630238" algn="l"/>
              </a:tabLst>
              <a:defRPr/>
            </a:pPr>
            <a:endParaRPr lang="zh-TW" alt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0" y="1758373"/>
            <a:ext cx="5851236" cy="469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lang="zh-TW" sz="2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r>
              <a:rPr lang="en-US" altLang="zh-TW" sz="2800" dirty="0" smtClean="0"/>
              <a:t>2014</a:t>
            </a:r>
            <a:r>
              <a:rPr lang="zh-TW" altLang="en-US" sz="2800" dirty="0" smtClean="0"/>
              <a:t>一期稻每分地</a:t>
            </a:r>
            <a:r>
              <a:rPr lang="en-US" altLang="zh-TW" sz="2800" dirty="0" smtClean="0"/>
              <a:t>13</a:t>
            </a:r>
            <a:r>
              <a:rPr lang="zh-TW" altLang="en-US" sz="2800" dirty="0" smtClean="0"/>
              <a:t>刈（</a:t>
            </a:r>
            <a:r>
              <a:rPr lang="en-US" altLang="zh-TW" sz="2800" dirty="0" smtClean="0"/>
              <a:t>1300</a:t>
            </a:r>
            <a:r>
              <a:rPr lang="zh-TW" altLang="en-US" sz="2800" dirty="0" smtClean="0"/>
              <a:t>斤）</a:t>
            </a:r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endParaRPr lang="zh-TW" altLang="en-US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r>
              <a:rPr lang="zh-TW" altLang="en-US" sz="2800" dirty="0" smtClean="0"/>
              <a:t>白米</a:t>
            </a:r>
            <a:r>
              <a:rPr lang="en-US" altLang="zh-TW" sz="2800" dirty="0" smtClean="0"/>
              <a:t>430kg*40</a:t>
            </a:r>
            <a:r>
              <a:rPr lang="zh-TW" altLang="en-US" sz="2800" dirty="0" smtClean="0"/>
              <a:t>元</a:t>
            </a:r>
            <a:r>
              <a:rPr lang="en-US" altLang="zh-TW" sz="2800" dirty="0" smtClean="0"/>
              <a:t>/kg=17,200</a:t>
            </a:r>
            <a:r>
              <a:rPr lang="zh-TW" altLang="en-US" sz="2800" dirty="0" smtClean="0"/>
              <a:t>元</a:t>
            </a:r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endParaRPr lang="zh-TW" altLang="en-US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r>
              <a:rPr lang="en-US" altLang="zh-TW" sz="2800" dirty="0" smtClean="0"/>
              <a:t>-</a:t>
            </a:r>
            <a:r>
              <a:rPr lang="zh-TW" altLang="en-US" sz="2800" dirty="0" smtClean="0"/>
              <a:t>每分成本約</a:t>
            </a:r>
            <a:r>
              <a:rPr lang="en-US" altLang="zh-TW" sz="2800" dirty="0" smtClean="0"/>
              <a:t>7,000</a:t>
            </a:r>
            <a:r>
              <a:rPr lang="zh-TW" altLang="en-US" sz="2800" dirty="0" smtClean="0"/>
              <a:t>元</a:t>
            </a:r>
            <a:endParaRPr lang="en-US" altLang="zh-TW" sz="2800" dirty="0" smtClean="0"/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endParaRPr lang="en-US" altLang="zh-TW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>
              <a:lnSpc>
                <a:spcPct val="80000"/>
              </a:lnSpc>
              <a:spcBef>
                <a:spcPts val="1100"/>
              </a:spcBef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r>
              <a:rPr lang="zh-TW" alt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每分淨賺</a:t>
            </a:r>
            <a:r>
              <a:rPr lang="en-US" altLang="zh-TW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10,200</a:t>
            </a:r>
            <a:r>
              <a:rPr lang="zh-TW" altLang="en-US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元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endParaRPr lang="zh-TW" altLang="en-US" sz="2800" dirty="0" smtClean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r>
              <a:rPr lang="zh-TW" altLang="en-US" sz="2800" dirty="0" smtClean="0"/>
              <a:t>（含苗錢、耕耘、插秧、除草、施肥、噴藥、收割、烘	乾、碾米、包裝、車資等）。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tabLst>
                <a:tab pos="630238" algn="l"/>
              </a:tabLst>
              <a:defRPr/>
            </a:pPr>
            <a:endParaRPr lang="zh-TW" alt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2626" y="984777"/>
            <a:ext cx="9371949" cy="742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sz="3400" kern="12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3100" b="1" dirty="0" smtClean="0"/>
              <a:t>           自然農法                                            慣行農法</a:t>
            </a:r>
            <a:endParaRPr lang="zh-TW" alt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26322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1763" y="-82196"/>
            <a:ext cx="9371949" cy="1183566"/>
          </a:xfrm>
        </p:spPr>
        <p:txBody>
          <a:bodyPr/>
          <a:lstStyle/>
          <a:p>
            <a:r>
              <a:rPr lang="zh-TW" altLang="en-US" b="1" dirty="0" smtClean="0"/>
              <a:t>二</a:t>
            </a:r>
            <a:r>
              <a:rPr lang="zh-TW" altLang="zh-TW" b="1" dirty="0" smtClean="0"/>
              <a:t>、田間</a:t>
            </a:r>
            <a:r>
              <a:rPr lang="zh-TW" altLang="zh-TW" b="1" dirty="0"/>
              <a:t>生態：</a:t>
            </a:r>
            <a:r>
              <a:rPr lang="zh-TW" altLang="zh-TW" b="1" dirty="0" smtClean="0"/>
              <a:t>植物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稻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春季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/>
              <a:t>請於此處放置頁尾文字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t>9</a:t>
            </a:fld>
            <a:endParaRPr 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4630" t="10519" r="26871" b="6382"/>
          <a:stretch/>
        </p:blipFill>
        <p:spPr>
          <a:xfrm>
            <a:off x="1431763" y="668092"/>
            <a:ext cx="7750498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生態相片面板</Template>
  <TotalTime>0</TotalTime>
  <Words>985</Words>
  <Application>Microsoft Office PowerPoint</Application>
  <PresentationFormat>寬螢幕</PresentationFormat>
  <Paragraphs>216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Microsoft JhengHei UI</vt:lpstr>
      <vt:lpstr>新細明體</vt:lpstr>
      <vt:lpstr>標楷體</vt:lpstr>
      <vt:lpstr>Arial</vt:lpstr>
      <vt:lpstr>Corbel</vt:lpstr>
      <vt:lpstr>Times New Roman</vt:lpstr>
      <vt:lpstr>Ecology 16x9</vt:lpstr>
      <vt:lpstr>無米樂社區自然農法田間生態環境教育教學</vt:lpstr>
      <vt:lpstr>無米樂社區自然農法田間生態環境教育教學活動流程</vt:lpstr>
      <vt:lpstr> 一 、無米樂農村景觀、農法介紹 - 農村社區的整合發展─三生</vt:lpstr>
      <vt:lpstr>一 、無米樂農村景觀、農法介紹 - 無米樂社區範圍面積及景觀</vt:lpstr>
      <vt:lpstr>一 、無米樂農村景觀、農法介紹 - 自然農法VS.慣行農法 </vt:lpstr>
      <vt:lpstr>一 、無米樂農村景觀、農法介紹 -自然農法與慣行農法的溼地功能</vt:lpstr>
      <vt:lpstr>一 、無米樂農村景觀、農法介紹 - 慣行農法使用農藥、肥料的問題</vt:lpstr>
      <vt:lpstr>一、農法效益比較</vt:lpstr>
      <vt:lpstr>二、田間生態：植物-稻-春季 </vt:lpstr>
      <vt:lpstr>二、田間生態：植物-稻-夏季 </vt:lpstr>
      <vt:lpstr>二、田間生態：植物-稻-秋季 </vt:lpstr>
      <vt:lpstr>二、田間生態：植物-稻-冬季 </vt:lpstr>
      <vt:lpstr>三、田間生態：昆蟲-益蟲</vt:lpstr>
      <vt:lpstr>三、田間生態：昆蟲-害蟲</vt:lpstr>
      <vt:lpstr>PowerPoint 簡報</vt:lpstr>
      <vt:lpstr>結論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2015-05-15T05:07:58Z</dcterms:created>
  <dcterms:modified xsi:type="dcterms:W3CDTF">2015-06-13T03:07:36Z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